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Default Extension="gif" ContentType="image/gif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notesSlides/notesSlide17.xml" ContentType="application/vnd.openxmlformats-officedocument.presentationml.notesSlide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56" r:id="rId2"/>
    <p:sldId id="279" r:id="rId3"/>
    <p:sldId id="277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74" r:id="rId16"/>
    <p:sldId id="268" r:id="rId17"/>
    <p:sldId id="269" r:id="rId18"/>
    <p:sldId id="270" r:id="rId19"/>
    <p:sldId id="275" r:id="rId20"/>
    <p:sldId id="276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A903A7-5D9C-48BB-9DFC-683E827F0175}" type="datetimeFigureOut">
              <a:rPr lang="ru-RU" smtClean="0"/>
              <a:pPr/>
              <a:t>16.10.2014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244DA3A-2AFD-410C-AACD-B08C3DE042E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44DA3A-2AFD-410C-AACD-B08C3DE042E5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44DA3A-2AFD-410C-AACD-B08C3DE042E5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44DA3A-2AFD-410C-AACD-B08C3DE042E5}" type="slidenum">
              <a:rPr lang="ru-RU" smtClean="0"/>
              <a:pPr/>
              <a:t>11</a:t>
            </a:fld>
            <a:endParaRPr lang="ru-RU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44DA3A-2AFD-410C-AACD-B08C3DE042E5}" type="slidenum">
              <a:rPr lang="ru-RU" smtClean="0"/>
              <a:pPr/>
              <a:t>12</a:t>
            </a:fld>
            <a:endParaRPr lang="ru-RU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44DA3A-2AFD-410C-AACD-B08C3DE042E5}" type="slidenum">
              <a:rPr lang="ru-RU" smtClean="0"/>
              <a:pPr/>
              <a:t>13</a:t>
            </a:fld>
            <a:endParaRPr lang="ru-RU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44DA3A-2AFD-410C-AACD-B08C3DE042E5}" type="slidenum">
              <a:rPr lang="ru-RU" smtClean="0"/>
              <a:pPr/>
              <a:t>14</a:t>
            </a:fld>
            <a:endParaRPr lang="ru-RU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44DA3A-2AFD-410C-AACD-B08C3DE042E5}" type="slidenum">
              <a:rPr lang="ru-RU" smtClean="0"/>
              <a:pPr/>
              <a:t>15</a:t>
            </a:fld>
            <a:endParaRPr lang="ru-RU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44DA3A-2AFD-410C-AACD-B08C3DE042E5}" type="slidenum">
              <a:rPr lang="ru-RU" smtClean="0"/>
              <a:pPr/>
              <a:t>16</a:t>
            </a:fld>
            <a:endParaRPr lang="ru-RU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44DA3A-2AFD-410C-AACD-B08C3DE042E5}" type="slidenum">
              <a:rPr lang="ru-RU" smtClean="0"/>
              <a:pPr/>
              <a:t>17</a:t>
            </a:fld>
            <a:endParaRPr lang="ru-RU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44DA3A-2AFD-410C-AACD-B08C3DE042E5}" type="slidenum">
              <a:rPr lang="ru-RU" smtClean="0"/>
              <a:pPr/>
              <a:t>18</a:t>
            </a:fld>
            <a:endParaRPr lang="ru-RU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44DA3A-2AFD-410C-AACD-B08C3DE042E5}" type="slidenum">
              <a:rPr lang="ru-RU" smtClean="0"/>
              <a:pPr/>
              <a:t>19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44DA3A-2AFD-410C-AACD-B08C3DE042E5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44DA3A-2AFD-410C-AACD-B08C3DE042E5}" type="slidenum">
              <a:rPr lang="ru-RU" smtClean="0"/>
              <a:pPr/>
              <a:t>20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44DA3A-2AFD-410C-AACD-B08C3DE042E5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44DA3A-2AFD-410C-AACD-B08C3DE042E5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44DA3A-2AFD-410C-AACD-B08C3DE042E5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44DA3A-2AFD-410C-AACD-B08C3DE042E5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44DA3A-2AFD-410C-AACD-B08C3DE042E5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44DA3A-2AFD-410C-AACD-B08C3DE042E5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44DA3A-2AFD-410C-AACD-B08C3DE042E5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72DE3-7FC3-4AE1-9B56-0EC5C9B60BCF}" type="datetimeFigureOut">
              <a:rPr lang="ru-RU" smtClean="0"/>
              <a:pPr/>
              <a:t>16.10.2014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F825E-E49B-4B7A-994A-539A924E3DF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72DE3-7FC3-4AE1-9B56-0EC5C9B60BCF}" type="datetimeFigureOut">
              <a:rPr lang="ru-RU" smtClean="0"/>
              <a:pPr/>
              <a:t>16.10.2014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F825E-E49B-4B7A-994A-539A924E3DF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72DE3-7FC3-4AE1-9B56-0EC5C9B60BCF}" type="datetimeFigureOut">
              <a:rPr lang="ru-RU" smtClean="0"/>
              <a:pPr/>
              <a:t>16.10.2014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F825E-E49B-4B7A-994A-539A924E3DF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72DE3-7FC3-4AE1-9B56-0EC5C9B60BCF}" type="datetimeFigureOut">
              <a:rPr lang="ru-RU" smtClean="0"/>
              <a:pPr/>
              <a:t>16.10.2014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F825E-E49B-4B7A-994A-539A924E3DF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72DE3-7FC3-4AE1-9B56-0EC5C9B60BCF}" type="datetimeFigureOut">
              <a:rPr lang="ru-RU" smtClean="0"/>
              <a:pPr/>
              <a:t>16.10.2014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F825E-E49B-4B7A-994A-539A924E3DF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72DE3-7FC3-4AE1-9B56-0EC5C9B60BCF}" type="datetimeFigureOut">
              <a:rPr lang="ru-RU" smtClean="0"/>
              <a:pPr/>
              <a:t>16.10.2014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F825E-E49B-4B7A-994A-539A924E3DF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72DE3-7FC3-4AE1-9B56-0EC5C9B60BCF}" type="datetimeFigureOut">
              <a:rPr lang="ru-RU" smtClean="0"/>
              <a:pPr/>
              <a:t>16.10.2014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F825E-E49B-4B7A-994A-539A924E3DF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72DE3-7FC3-4AE1-9B56-0EC5C9B60BCF}" type="datetimeFigureOut">
              <a:rPr lang="ru-RU" smtClean="0"/>
              <a:pPr/>
              <a:t>16.10.2014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F825E-E49B-4B7A-994A-539A924E3DF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72DE3-7FC3-4AE1-9B56-0EC5C9B60BCF}" type="datetimeFigureOut">
              <a:rPr lang="ru-RU" smtClean="0"/>
              <a:pPr/>
              <a:t>16.10.2014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F825E-E49B-4B7A-994A-539A924E3DF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72DE3-7FC3-4AE1-9B56-0EC5C9B60BCF}" type="datetimeFigureOut">
              <a:rPr lang="ru-RU" smtClean="0"/>
              <a:pPr/>
              <a:t>16.10.2014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F825E-E49B-4B7A-994A-539A924E3DF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72DE3-7FC3-4AE1-9B56-0EC5C9B60BCF}" type="datetimeFigureOut">
              <a:rPr lang="ru-RU" smtClean="0"/>
              <a:pPr/>
              <a:t>16.10.2014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F825E-E49B-4B7A-994A-539A924E3DF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C72DE3-7FC3-4AE1-9B56-0EC5C9B60BCF}" type="datetimeFigureOut">
              <a:rPr lang="ru-RU" smtClean="0"/>
              <a:pPr/>
              <a:t>16.10.2014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9F825E-E49B-4B7A-994A-539A924E3DF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5" Type="http://schemas.openxmlformats.org/officeDocument/2006/relationships/slide" Target="slide19.xml"/><Relationship Id="rId4" Type="http://schemas.openxmlformats.org/officeDocument/2006/relationships/slide" Target="slide2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5" Type="http://schemas.openxmlformats.org/officeDocument/2006/relationships/slide" Target="slide20.xml"/><Relationship Id="rId4" Type="http://schemas.openxmlformats.org/officeDocument/2006/relationships/slide" Target="slide1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5" Type="http://schemas.openxmlformats.org/officeDocument/2006/relationships/slide" Target="slide19.xml"/><Relationship Id="rId4" Type="http://schemas.openxmlformats.org/officeDocument/2006/relationships/slide" Target="slide2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5" Type="http://schemas.openxmlformats.org/officeDocument/2006/relationships/slide" Target="slide19.xml"/><Relationship Id="rId4" Type="http://schemas.openxmlformats.org/officeDocument/2006/relationships/slide" Target="slide20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5" Type="http://schemas.openxmlformats.org/officeDocument/2006/relationships/slide" Target="slide20.xml"/><Relationship Id="rId4" Type="http://schemas.openxmlformats.org/officeDocument/2006/relationships/slide" Target="slide1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5" Type="http://schemas.openxmlformats.org/officeDocument/2006/relationships/slide" Target="slide20.xml"/><Relationship Id="rId4" Type="http://schemas.openxmlformats.org/officeDocument/2006/relationships/slide" Target="slide1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5" Type="http://schemas.openxmlformats.org/officeDocument/2006/relationships/slide" Target="slide20.xml"/><Relationship Id="rId4" Type="http://schemas.openxmlformats.org/officeDocument/2006/relationships/slide" Target="slide1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5" Type="http://schemas.openxmlformats.org/officeDocument/2006/relationships/slide" Target="slide19.xml"/><Relationship Id="rId4" Type="http://schemas.openxmlformats.org/officeDocument/2006/relationships/slide" Target="slide20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5" Type="http://schemas.openxmlformats.org/officeDocument/2006/relationships/slide" Target="slide20.xml"/><Relationship Id="rId4" Type="http://schemas.openxmlformats.org/officeDocument/2006/relationships/slide" Target="slide1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5" Type="http://schemas.openxmlformats.org/officeDocument/2006/relationships/slide" Target="slide3.xml"/><Relationship Id="rId4" Type="http://schemas.openxmlformats.org/officeDocument/2006/relationships/image" Target="../media/image6.gi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9.xml"/><Relationship Id="rId13" Type="http://schemas.openxmlformats.org/officeDocument/2006/relationships/slide" Target="slide14.xml"/><Relationship Id="rId18" Type="http://schemas.openxmlformats.org/officeDocument/2006/relationships/image" Target="../media/image2.gif"/><Relationship Id="rId3" Type="http://schemas.openxmlformats.org/officeDocument/2006/relationships/slide" Target="slide4.xml"/><Relationship Id="rId7" Type="http://schemas.openxmlformats.org/officeDocument/2006/relationships/slide" Target="slide8.xml"/><Relationship Id="rId12" Type="http://schemas.openxmlformats.org/officeDocument/2006/relationships/slide" Target="slide13.xml"/><Relationship Id="rId17" Type="http://schemas.openxmlformats.org/officeDocument/2006/relationships/slide" Target="slide18.xml"/><Relationship Id="rId2" Type="http://schemas.openxmlformats.org/officeDocument/2006/relationships/notesSlide" Target="../notesSlides/notesSlide3.xml"/><Relationship Id="rId16" Type="http://schemas.openxmlformats.org/officeDocument/2006/relationships/slide" Target="slide17.xml"/><Relationship Id="rId1" Type="http://schemas.openxmlformats.org/officeDocument/2006/relationships/slideLayout" Target="../slideLayouts/slideLayout7.xml"/><Relationship Id="rId6" Type="http://schemas.openxmlformats.org/officeDocument/2006/relationships/slide" Target="slide7.xml"/><Relationship Id="rId11" Type="http://schemas.openxmlformats.org/officeDocument/2006/relationships/slide" Target="slide12.xml"/><Relationship Id="rId5" Type="http://schemas.openxmlformats.org/officeDocument/2006/relationships/slide" Target="slide6.xml"/><Relationship Id="rId15" Type="http://schemas.openxmlformats.org/officeDocument/2006/relationships/slide" Target="slide16.xml"/><Relationship Id="rId10" Type="http://schemas.openxmlformats.org/officeDocument/2006/relationships/slide" Target="slide11.xml"/><Relationship Id="rId19" Type="http://schemas.openxmlformats.org/officeDocument/2006/relationships/image" Target="../media/image3.gif"/><Relationship Id="rId4" Type="http://schemas.openxmlformats.org/officeDocument/2006/relationships/slide" Target="slide5.xml"/><Relationship Id="rId9" Type="http://schemas.openxmlformats.org/officeDocument/2006/relationships/slide" Target="slide10.xml"/><Relationship Id="rId14" Type="http://schemas.openxmlformats.org/officeDocument/2006/relationships/slide" Target="slide1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slide" Target="slide20.xml"/><Relationship Id="rId4" Type="http://schemas.openxmlformats.org/officeDocument/2006/relationships/slide" Target="slide1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slide" Target="slide20.xml"/><Relationship Id="rId4" Type="http://schemas.openxmlformats.org/officeDocument/2006/relationships/slide" Target="slide1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slide" Target="slide20.xml"/><Relationship Id="rId4" Type="http://schemas.openxmlformats.org/officeDocument/2006/relationships/slide" Target="slide1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slide" Target="slide20.xml"/><Relationship Id="rId4" Type="http://schemas.openxmlformats.org/officeDocument/2006/relationships/slide" Target="slide1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slide" Target="slide20.xml"/><Relationship Id="rId4" Type="http://schemas.openxmlformats.org/officeDocument/2006/relationships/slide" Target="slide1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5" Type="http://schemas.openxmlformats.org/officeDocument/2006/relationships/slide" Target="slide20.xml"/><Relationship Id="rId4" Type="http://schemas.openxmlformats.org/officeDocument/2006/relationships/slide" Target="slide1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 l="27941" t="19608" r="21324" b="29412"/>
          <a:stretch>
            <a:fillRect/>
          </a:stretch>
        </p:blipFill>
        <p:spPr bwMode="auto">
          <a:xfrm>
            <a:off x="0" y="-24872"/>
            <a:ext cx="9144000" cy="68828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179512" y="1268760"/>
            <a:ext cx="875020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8000" b="1" dirty="0" smtClean="0">
                <a:solidFill>
                  <a:srgbClr val="FFFF00"/>
                </a:solidFill>
                <a:latin typeface="Monotype Corsiva" pitchFamily="66" charset="0"/>
              </a:rPr>
              <a:t>ЭКОЛОГИЧЕСКАЯ  ВИКТОРИНА</a:t>
            </a:r>
            <a:endParaRPr lang="ru-RU" sz="8000" b="1" dirty="0">
              <a:solidFill>
                <a:srgbClr val="FFFF00"/>
              </a:solidFill>
              <a:latin typeface="Monotype Corsiva" pitchFamily="66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195736" y="4581128"/>
            <a:ext cx="5090908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bg1"/>
                </a:solidFill>
              </a:rPr>
              <a:t>Классный час 3 класс</a:t>
            </a:r>
          </a:p>
          <a:p>
            <a:pPr algn="ctr"/>
            <a:r>
              <a:rPr lang="ru-RU" sz="2800" b="1" dirty="0" smtClean="0">
                <a:solidFill>
                  <a:schemeClr val="bg1"/>
                </a:solidFill>
              </a:rPr>
              <a:t>Учителя начальных классов</a:t>
            </a:r>
          </a:p>
          <a:p>
            <a:pPr algn="ctr"/>
            <a:r>
              <a:rPr lang="ru-RU" sz="2800" b="1" dirty="0" smtClean="0">
                <a:solidFill>
                  <a:schemeClr val="bg1"/>
                </a:solidFill>
              </a:rPr>
              <a:t>МБОУ «СОШ № 10» </a:t>
            </a:r>
          </a:p>
          <a:p>
            <a:pPr algn="ctr"/>
            <a:r>
              <a:rPr lang="ru-RU" sz="2800" b="1" dirty="0" smtClean="0">
                <a:solidFill>
                  <a:schemeClr val="bg1"/>
                </a:solidFill>
              </a:rPr>
              <a:t>Филиппова Надежда Александровна</a:t>
            </a:r>
            <a:endParaRPr lang="ru-RU" sz="28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 l="27941" t="19608" r="21324" b="29412"/>
          <a:stretch>
            <a:fillRect/>
          </a:stretch>
        </p:blipFill>
        <p:spPr bwMode="auto">
          <a:xfrm>
            <a:off x="0" y="-24872"/>
            <a:ext cx="9144000" cy="68828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714348" y="571480"/>
            <a:ext cx="528641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chemeClr val="bg1"/>
                </a:solidFill>
              </a:rPr>
              <a:t>Почему осенью меняется окраска листьев?</a:t>
            </a:r>
            <a:endParaRPr lang="ru-RU" sz="3200" b="1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71472" y="1714488"/>
            <a:ext cx="7643866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arenR"/>
            </a:pPr>
            <a:r>
              <a:rPr lang="ru-RU" sz="4000" b="1" dirty="0" smtClean="0">
                <a:solidFill>
                  <a:srgbClr val="FFFF00"/>
                </a:solidFill>
                <a:hlinkClick r:id="rId4" action="ppaction://hlinksldjump"/>
              </a:rPr>
              <a:t>Света и тепла стало меньше, поэтому разрушается хлорофилл.</a:t>
            </a:r>
            <a:endParaRPr lang="ru-RU" sz="4000" b="1" dirty="0" smtClean="0">
              <a:solidFill>
                <a:srgbClr val="FFFF00"/>
              </a:solidFill>
            </a:endParaRPr>
          </a:p>
          <a:p>
            <a:pPr marL="342900" indent="-342900">
              <a:buAutoNum type="arabicParenR"/>
            </a:pPr>
            <a:r>
              <a:rPr lang="ru-RU" sz="4000" b="1" dirty="0" smtClean="0">
                <a:solidFill>
                  <a:srgbClr val="FFFF00"/>
                </a:solidFill>
                <a:hlinkClick r:id="rId5" action="ppaction://hlinksldjump"/>
              </a:rPr>
              <a:t>Деревьям надоел зеленый наряд и они переодеваются.</a:t>
            </a:r>
            <a:endParaRPr lang="ru-RU" sz="4000" b="1" dirty="0" smtClean="0">
              <a:solidFill>
                <a:srgbClr val="FFFF00"/>
              </a:solidFill>
            </a:endParaRPr>
          </a:p>
          <a:p>
            <a:pPr marL="342900" indent="-342900">
              <a:buAutoNum type="arabicParenR"/>
            </a:pPr>
            <a:r>
              <a:rPr lang="ru-RU" sz="4000" b="1" dirty="0" smtClean="0">
                <a:solidFill>
                  <a:srgbClr val="FFFF00"/>
                </a:solidFill>
                <a:hlinkClick r:id="rId5" action="ppaction://hlinksldjump"/>
              </a:rPr>
              <a:t>Невидимый художник раскрашивает листья.</a:t>
            </a:r>
            <a:endParaRPr lang="ru-RU" sz="4000" b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 l="27941" t="19608" r="21324" b="29412"/>
          <a:stretch>
            <a:fillRect/>
          </a:stretch>
        </p:blipFill>
        <p:spPr bwMode="auto">
          <a:xfrm>
            <a:off x="0" y="-24872"/>
            <a:ext cx="9144000" cy="68828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1142976" y="500042"/>
            <a:ext cx="535785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chemeClr val="bg1"/>
                </a:solidFill>
              </a:rPr>
              <a:t>Почему у хвойных деревьев нет листопада?</a:t>
            </a:r>
            <a:endParaRPr lang="ru-RU" sz="3200" b="1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71472" y="1571612"/>
            <a:ext cx="7429552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arenR"/>
            </a:pPr>
            <a:r>
              <a:rPr lang="ru-RU" sz="4000" b="1" dirty="0" smtClean="0">
                <a:solidFill>
                  <a:srgbClr val="FFFF00"/>
                </a:solidFill>
                <a:hlinkClick r:id="rId4" action="ppaction://hlinksldjump"/>
              </a:rPr>
              <a:t>Хвоинки очень хорошо закреплены на ветках.</a:t>
            </a:r>
            <a:endParaRPr lang="ru-RU" sz="4000" b="1" dirty="0" smtClean="0">
              <a:solidFill>
                <a:srgbClr val="FFFF00"/>
              </a:solidFill>
            </a:endParaRPr>
          </a:p>
          <a:p>
            <a:pPr marL="342900" indent="-342900">
              <a:buAutoNum type="arabicParenR"/>
            </a:pPr>
            <a:r>
              <a:rPr lang="ru-RU" sz="4000" b="1" dirty="0" smtClean="0">
                <a:solidFill>
                  <a:srgbClr val="FFFF00"/>
                </a:solidFill>
                <a:hlinkClick r:id="rId5" action="ppaction://hlinksldjump"/>
              </a:rPr>
              <a:t>Восковой налет предохраняет хвоинки от излишнего испарения влаги.</a:t>
            </a:r>
            <a:endParaRPr lang="ru-RU" sz="4000" b="1" dirty="0" smtClean="0">
              <a:solidFill>
                <a:srgbClr val="FFFF00"/>
              </a:solidFill>
            </a:endParaRPr>
          </a:p>
          <a:p>
            <a:pPr marL="342900" indent="-342900">
              <a:buAutoNum type="arabicParenR"/>
            </a:pPr>
            <a:r>
              <a:rPr lang="ru-RU" sz="4000" b="1" dirty="0" smtClean="0">
                <a:solidFill>
                  <a:srgbClr val="FFFF00"/>
                </a:solidFill>
                <a:hlinkClick r:id="rId4" action="ppaction://hlinksldjump"/>
              </a:rPr>
              <a:t>В хвоинках отсутствует хлорофилл.</a:t>
            </a:r>
            <a:endParaRPr lang="ru-RU" sz="4000" b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 l="27941" t="19608" r="21324" b="29412"/>
          <a:stretch>
            <a:fillRect/>
          </a:stretch>
        </p:blipFill>
        <p:spPr bwMode="auto">
          <a:xfrm>
            <a:off x="0" y="-24872"/>
            <a:ext cx="9144000" cy="68828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1142976" y="500042"/>
            <a:ext cx="542928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chemeClr val="bg1"/>
                </a:solidFill>
              </a:rPr>
              <a:t>Куда деваются осенью бабочки и жуки?</a:t>
            </a:r>
            <a:endParaRPr lang="ru-RU" sz="3200" b="1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14348" y="1785926"/>
            <a:ext cx="6858048" cy="37548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arenR"/>
            </a:pPr>
            <a:r>
              <a:rPr lang="ru-RU" sz="4400" b="1" dirty="0" smtClean="0">
                <a:solidFill>
                  <a:srgbClr val="FFFF00"/>
                </a:solidFill>
                <a:hlinkClick r:id="rId4" action="ppaction://hlinksldjump"/>
              </a:rPr>
              <a:t>Застывают или погибают.</a:t>
            </a:r>
            <a:endParaRPr lang="ru-RU" sz="4400" b="1" dirty="0" smtClean="0">
              <a:solidFill>
                <a:srgbClr val="FFFF00"/>
              </a:solidFill>
            </a:endParaRPr>
          </a:p>
          <a:p>
            <a:pPr marL="342900" indent="-342900">
              <a:buAutoNum type="arabicParenR"/>
            </a:pPr>
            <a:r>
              <a:rPr lang="ru-RU" sz="4400" b="1" dirty="0" smtClean="0">
                <a:solidFill>
                  <a:srgbClr val="FFFF00"/>
                </a:solidFill>
                <a:hlinkClick r:id="rId5" action="ppaction://hlinksldjump"/>
              </a:rPr>
              <a:t>Переселяются ближе к жилью человека.</a:t>
            </a:r>
            <a:endParaRPr lang="ru-RU" sz="4400" b="1" dirty="0" smtClean="0">
              <a:solidFill>
                <a:srgbClr val="FFFF00"/>
              </a:solidFill>
            </a:endParaRPr>
          </a:p>
          <a:p>
            <a:pPr marL="342900" indent="-342900">
              <a:buAutoNum type="arabicParenR"/>
            </a:pPr>
            <a:r>
              <a:rPr lang="ru-RU" sz="4400" b="1" dirty="0" smtClean="0">
                <a:solidFill>
                  <a:srgbClr val="FFFF00"/>
                </a:solidFill>
                <a:hlinkClick r:id="rId5" action="ppaction://hlinksldjump"/>
              </a:rPr>
              <a:t>Превращаются в куколки до весны.</a:t>
            </a:r>
            <a:endParaRPr lang="ru-RU" sz="4400" b="1" dirty="0" smtClean="0">
              <a:solidFill>
                <a:srgbClr val="FFFF00"/>
              </a:solidFill>
            </a:endParaRPr>
          </a:p>
          <a:p>
            <a:pPr marL="342900" indent="-342900"/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 l="27941" t="19608" r="21324" b="29412"/>
          <a:stretch>
            <a:fillRect/>
          </a:stretch>
        </p:blipFill>
        <p:spPr bwMode="auto">
          <a:xfrm>
            <a:off x="0" y="-24872"/>
            <a:ext cx="9144000" cy="68828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642910" y="428604"/>
            <a:ext cx="578647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chemeClr val="bg1"/>
                </a:solidFill>
              </a:rPr>
              <a:t>Какие птицы перелетают зимой в более южные районы нашей страны?</a:t>
            </a:r>
            <a:endParaRPr lang="ru-RU" sz="3200" b="1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285852" y="2285992"/>
            <a:ext cx="4929222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arenR"/>
            </a:pPr>
            <a:r>
              <a:rPr lang="ru-RU" sz="4400" b="1" dirty="0" smtClean="0">
                <a:solidFill>
                  <a:srgbClr val="FFFF00"/>
                </a:solidFill>
                <a:hlinkClick r:id="rId4" action="ppaction://hlinksldjump"/>
              </a:rPr>
              <a:t>Кочующие.</a:t>
            </a:r>
            <a:endParaRPr lang="ru-RU" sz="4400" b="1" dirty="0" smtClean="0">
              <a:solidFill>
                <a:srgbClr val="FFFF00"/>
              </a:solidFill>
            </a:endParaRPr>
          </a:p>
          <a:p>
            <a:pPr marL="342900" indent="-342900">
              <a:buAutoNum type="arabicParenR"/>
            </a:pPr>
            <a:r>
              <a:rPr lang="ru-RU" sz="4400" b="1" dirty="0" smtClean="0">
                <a:solidFill>
                  <a:srgbClr val="FFFF00"/>
                </a:solidFill>
                <a:hlinkClick r:id="rId5" action="ppaction://hlinksldjump"/>
              </a:rPr>
              <a:t>Оседлые.</a:t>
            </a:r>
            <a:endParaRPr lang="ru-RU" sz="4400" b="1" dirty="0" smtClean="0">
              <a:solidFill>
                <a:srgbClr val="FFFF00"/>
              </a:solidFill>
            </a:endParaRPr>
          </a:p>
          <a:p>
            <a:pPr marL="342900" indent="-342900">
              <a:buAutoNum type="arabicParenR"/>
            </a:pPr>
            <a:r>
              <a:rPr lang="ru-RU" sz="4400" b="1" dirty="0" smtClean="0">
                <a:solidFill>
                  <a:srgbClr val="FFFF00"/>
                </a:solidFill>
                <a:hlinkClick r:id="rId5" action="ppaction://hlinksldjump"/>
              </a:rPr>
              <a:t>Перелетные.</a:t>
            </a:r>
            <a:endParaRPr lang="ru-RU" sz="4400" b="1" dirty="0" smtClean="0">
              <a:solidFill>
                <a:srgbClr val="FFFF00"/>
              </a:solidFill>
            </a:endParaRPr>
          </a:p>
          <a:p>
            <a:pPr marL="342900" indent="-342900"/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 l="27941" t="19608" r="21324" b="29412"/>
          <a:stretch>
            <a:fillRect/>
          </a:stretch>
        </p:blipFill>
        <p:spPr bwMode="auto">
          <a:xfrm>
            <a:off x="0" y="-24872"/>
            <a:ext cx="9144000" cy="68828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1214414" y="785794"/>
            <a:ext cx="535785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chemeClr val="bg1"/>
                </a:solidFill>
              </a:rPr>
              <a:t>Какое орудие труда использовали в старину для уборки пшеницы?</a:t>
            </a:r>
            <a:endParaRPr lang="ru-RU" sz="3200" b="1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214414" y="2500306"/>
            <a:ext cx="5500726" cy="3077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arenR"/>
            </a:pPr>
            <a:r>
              <a:rPr lang="ru-RU" sz="4400" b="1" dirty="0" smtClean="0">
                <a:solidFill>
                  <a:srgbClr val="FFFF00"/>
                </a:solidFill>
                <a:hlinkClick r:id="rId4" action="ppaction://hlinksldjump"/>
              </a:rPr>
              <a:t>Лопату.</a:t>
            </a:r>
            <a:endParaRPr lang="ru-RU" sz="4400" b="1" dirty="0" smtClean="0">
              <a:solidFill>
                <a:srgbClr val="FFFF00"/>
              </a:solidFill>
            </a:endParaRPr>
          </a:p>
          <a:p>
            <a:pPr marL="342900" indent="-342900">
              <a:buAutoNum type="arabicParenR"/>
            </a:pPr>
            <a:r>
              <a:rPr lang="ru-RU" sz="4400" b="1" dirty="0" smtClean="0">
                <a:solidFill>
                  <a:srgbClr val="FFFF00"/>
                </a:solidFill>
                <a:hlinkClick r:id="rId5" action="ppaction://hlinksldjump"/>
              </a:rPr>
              <a:t>Серп.</a:t>
            </a:r>
            <a:endParaRPr lang="ru-RU" sz="4400" b="1" dirty="0" smtClean="0">
              <a:solidFill>
                <a:srgbClr val="FFFF00"/>
              </a:solidFill>
            </a:endParaRPr>
          </a:p>
          <a:p>
            <a:pPr marL="342900" indent="-342900">
              <a:buAutoNum type="arabicParenR"/>
            </a:pPr>
            <a:r>
              <a:rPr lang="ru-RU" sz="4400" b="1" dirty="0" smtClean="0">
                <a:solidFill>
                  <a:srgbClr val="FFFF00"/>
                </a:solidFill>
                <a:hlinkClick r:id="rId4" action="ppaction://hlinksldjump"/>
              </a:rPr>
              <a:t>Гусли.</a:t>
            </a:r>
            <a:endParaRPr lang="ru-RU" sz="4400" b="1" dirty="0" smtClean="0">
              <a:solidFill>
                <a:srgbClr val="FFFF00"/>
              </a:solidFill>
            </a:endParaRPr>
          </a:p>
          <a:p>
            <a:pPr marL="342900" indent="-342900">
              <a:buAutoNum type="arabicParenR"/>
            </a:pPr>
            <a:r>
              <a:rPr lang="ru-RU" sz="4400" b="1" dirty="0" smtClean="0">
                <a:solidFill>
                  <a:srgbClr val="FFFF00"/>
                </a:solidFill>
                <a:hlinkClick r:id="rId4" action="ppaction://hlinksldjump"/>
              </a:rPr>
              <a:t>Грабли.</a:t>
            </a:r>
            <a:endParaRPr lang="ru-RU" sz="4400" b="1" dirty="0" smtClean="0">
              <a:solidFill>
                <a:srgbClr val="FFFF00"/>
              </a:solidFill>
            </a:endParaRPr>
          </a:p>
          <a:p>
            <a:pPr marL="342900" indent="-342900"/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 l="27941" t="19608" r="21324" b="29412"/>
          <a:stretch>
            <a:fillRect/>
          </a:stretch>
        </p:blipFill>
        <p:spPr bwMode="auto">
          <a:xfrm>
            <a:off x="0" y="-24872"/>
            <a:ext cx="9144000" cy="68828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642910" y="571480"/>
            <a:ext cx="607223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chemeClr val="bg1"/>
                </a:solidFill>
              </a:rPr>
              <a:t>Какую сельскохозяйственную технику используют в наши дни при уборке пшеницы?</a:t>
            </a:r>
            <a:endParaRPr lang="ru-RU" sz="3200" b="1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357290" y="2357430"/>
            <a:ext cx="5072098" cy="3077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arenR"/>
            </a:pPr>
            <a:r>
              <a:rPr lang="ru-RU" sz="4400" b="1" dirty="0" smtClean="0">
                <a:solidFill>
                  <a:srgbClr val="FFFF00"/>
                </a:solidFill>
                <a:hlinkClick r:id="rId4" action="ppaction://hlinksldjump"/>
              </a:rPr>
              <a:t>Сеялка.</a:t>
            </a:r>
            <a:endParaRPr lang="ru-RU" sz="4400" b="1" dirty="0" smtClean="0">
              <a:solidFill>
                <a:srgbClr val="FFFF00"/>
              </a:solidFill>
            </a:endParaRPr>
          </a:p>
          <a:p>
            <a:pPr marL="342900" indent="-342900">
              <a:buAutoNum type="arabicParenR"/>
            </a:pPr>
            <a:r>
              <a:rPr lang="ru-RU" sz="4400" b="1" dirty="0" smtClean="0">
                <a:solidFill>
                  <a:srgbClr val="FFFF00"/>
                </a:solidFill>
                <a:hlinkClick r:id="rId4" action="ppaction://hlinksldjump"/>
              </a:rPr>
              <a:t>Лопата.</a:t>
            </a:r>
            <a:endParaRPr lang="ru-RU" sz="4400" b="1" dirty="0" smtClean="0">
              <a:solidFill>
                <a:srgbClr val="FFFF00"/>
              </a:solidFill>
            </a:endParaRPr>
          </a:p>
          <a:p>
            <a:pPr marL="342900" indent="-342900">
              <a:buAutoNum type="arabicParenR"/>
            </a:pPr>
            <a:r>
              <a:rPr lang="ru-RU" sz="4400" b="1" dirty="0" smtClean="0">
                <a:solidFill>
                  <a:srgbClr val="FFFF00"/>
                </a:solidFill>
                <a:hlinkClick r:id="rId4" action="ppaction://hlinksldjump"/>
              </a:rPr>
              <a:t>Серп.</a:t>
            </a:r>
            <a:endParaRPr lang="ru-RU" sz="4400" b="1" dirty="0" smtClean="0">
              <a:solidFill>
                <a:srgbClr val="FFFF00"/>
              </a:solidFill>
            </a:endParaRPr>
          </a:p>
          <a:p>
            <a:pPr marL="342900" indent="-342900">
              <a:buAutoNum type="arabicParenR"/>
            </a:pPr>
            <a:r>
              <a:rPr lang="ru-RU" sz="4400" b="1" dirty="0" smtClean="0">
                <a:solidFill>
                  <a:srgbClr val="FFFF00"/>
                </a:solidFill>
                <a:hlinkClick r:id="rId5" action="ppaction://hlinksldjump"/>
              </a:rPr>
              <a:t>Комбайн.</a:t>
            </a:r>
            <a:endParaRPr lang="ru-RU" sz="4400" b="1" dirty="0" smtClean="0">
              <a:solidFill>
                <a:srgbClr val="FFFF00"/>
              </a:solidFill>
            </a:endParaRPr>
          </a:p>
          <a:p>
            <a:pPr marL="342900" indent="-342900"/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 l="27941" t="19608" r="21324" b="29412"/>
          <a:stretch>
            <a:fillRect/>
          </a:stretch>
        </p:blipFill>
        <p:spPr bwMode="auto">
          <a:xfrm>
            <a:off x="0" y="-24872"/>
            <a:ext cx="9144000" cy="68828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714348" y="928670"/>
            <a:ext cx="60007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chemeClr val="bg1"/>
                </a:solidFill>
              </a:rPr>
              <a:t>Выбери группу перелетных птиц</a:t>
            </a:r>
            <a:endParaRPr lang="ru-RU" sz="3200" b="1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00100" y="1785926"/>
            <a:ext cx="6357982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arenR"/>
            </a:pPr>
            <a:r>
              <a:rPr lang="ru-RU" sz="4400" b="1" dirty="0" smtClean="0">
                <a:solidFill>
                  <a:srgbClr val="FFFF00"/>
                </a:solidFill>
                <a:hlinkClick r:id="rId4" action="ppaction://hlinksldjump"/>
              </a:rPr>
              <a:t>Снегири, трясогузки, дятлы.</a:t>
            </a:r>
            <a:endParaRPr lang="ru-RU" sz="4400" b="1" dirty="0" smtClean="0">
              <a:solidFill>
                <a:srgbClr val="FFFF00"/>
              </a:solidFill>
            </a:endParaRPr>
          </a:p>
          <a:p>
            <a:pPr marL="342900" indent="-342900">
              <a:buAutoNum type="arabicParenR"/>
            </a:pPr>
            <a:r>
              <a:rPr lang="ru-RU" sz="4400" b="1" dirty="0" smtClean="0">
                <a:solidFill>
                  <a:srgbClr val="FFFF00"/>
                </a:solidFill>
                <a:hlinkClick r:id="rId4" action="ppaction://hlinksldjump"/>
              </a:rPr>
              <a:t>Синицы, воробьи, лебеди.</a:t>
            </a:r>
            <a:endParaRPr lang="ru-RU" sz="4400" b="1" dirty="0" smtClean="0">
              <a:solidFill>
                <a:srgbClr val="FFFF00"/>
              </a:solidFill>
            </a:endParaRPr>
          </a:p>
          <a:p>
            <a:pPr marL="342900" indent="-342900">
              <a:buAutoNum type="arabicParenR"/>
            </a:pPr>
            <a:r>
              <a:rPr lang="ru-RU" sz="4400" b="1" dirty="0" smtClean="0">
                <a:solidFill>
                  <a:srgbClr val="FFFF00"/>
                </a:solidFill>
                <a:hlinkClick r:id="rId5" action="ppaction://hlinksldjump"/>
              </a:rPr>
              <a:t>Ласточки, кукушки, стрижи.</a:t>
            </a:r>
            <a:endParaRPr lang="ru-RU" sz="4400" b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 l="27941" t="19608" r="21324" b="29412"/>
          <a:stretch>
            <a:fillRect/>
          </a:stretch>
        </p:blipFill>
        <p:spPr bwMode="auto">
          <a:xfrm>
            <a:off x="0" y="-24872"/>
            <a:ext cx="9144000" cy="68828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714348" y="642918"/>
            <a:ext cx="535785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chemeClr val="bg1"/>
                </a:solidFill>
              </a:rPr>
              <a:t>Какое животное не впадает в спячку?</a:t>
            </a:r>
            <a:endParaRPr lang="ru-RU" sz="3200" b="1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500166" y="1928802"/>
            <a:ext cx="5143536" cy="3077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arenR"/>
            </a:pPr>
            <a:r>
              <a:rPr lang="ru-RU" sz="4400" b="1" dirty="0" smtClean="0">
                <a:solidFill>
                  <a:srgbClr val="FFFF00"/>
                </a:solidFill>
                <a:hlinkClick r:id="rId4" action="ppaction://hlinksldjump"/>
              </a:rPr>
              <a:t>Заяц-русак.</a:t>
            </a:r>
            <a:endParaRPr lang="ru-RU" sz="4400" b="1" dirty="0" smtClean="0">
              <a:solidFill>
                <a:srgbClr val="FFFF00"/>
              </a:solidFill>
            </a:endParaRPr>
          </a:p>
          <a:p>
            <a:pPr marL="342900" indent="-342900">
              <a:buAutoNum type="arabicParenR"/>
            </a:pPr>
            <a:r>
              <a:rPr lang="ru-RU" sz="4400" b="1" dirty="0" smtClean="0">
                <a:solidFill>
                  <a:srgbClr val="FFFF00"/>
                </a:solidFill>
                <a:hlinkClick r:id="rId5" action="ppaction://hlinksldjump"/>
              </a:rPr>
              <a:t>Медведь.</a:t>
            </a:r>
            <a:endParaRPr lang="ru-RU" sz="4400" b="1" dirty="0" smtClean="0">
              <a:solidFill>
                <a:srgbClr val="FFFF00"/>
              </a:solidFill>
            </a:endParaRPr>
          </a:p>
          <a:p>
            <a:pPr marL="342900" indent="-342900">
              <a:buAutoNum type="arabicParenR"/>
            </a:pPr>
            <a:r>
              <a:rPr lang="ru-RU" sz="4400" b="1" dirty="0" smtClean="0">
                <a:solidFill>
                  <a:srgbClr val="FFFF00"/>
                </a:solidFill>
                <a:hlinkClick r:id="rId5" action="ppaction://hlinksldjump"/>
              </a:rPr>
              <a:t>Барсук.</a:t>
            </a:r>
            <a:endParaRPr lang="ru-RU" sz="4400" b="1" dirty="0" smtClean="0">
              <a:solidFill>
                <a:srgbClr val="FFFF00"/>
              </a:solidFill>
            </a:endParaRPr>
          </a:p>
          <a:p>
            <a:pPr marL="342900" indent="-342900">
              <a:buAutoNum type="arabicParenR"/>
            </a:pPr>
            <a:r>
              <a:rPr lang="ru-RU" sz="4400" b="1" dirty="0" smtClean="0">
                <a:solidFill>
                  <a:srgbClr val="FFFF00"/>
                </a:solidFill>
                <a:hlinkClick r:id="rId5" action="ppaction://hlinksldjump"/>
              </a:rPr>
              <a:t>Еж.</a:t>
            </a:r>
            <a:endParaRPr lang="ru-RU" sz="4400" b="1" dirty="0" smtClean="0">
              <a:solidFill>
                <a:srgbClr val="FFFF00"/>
              </a:solidFill>
            </a:endParaRPr>
          </a:p>
          <a:p>
            <a:pPr marL="342900" indent="-342900"/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 l="27941" t="19608" r="21324" b="29412"/>
          <a:stretch>
            <a:fillRect/>
          </a:stretch>
        </p:blipFill>
        <p:spPr bwMode="auto">
          <a:xfrm>
            <a:off x="0" y="-24872"/>
            <a:ext cx="9144000" cy="68828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extBox 5"/>
          <p:cNvSpPr txBox="1"/>
          <p:nvPr/>
        </p:nvSpPr>
        <p:spPr>
          <a:xfrm>
            <a:off x="571472" y="642918"/>
            <a:ext cx="507209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chemeClr val="bg1"/>
                </a:solidFill>
              </a:rPr>
              <a:t>Какие животные делают запасы на зиму?</a:t>
            </a:r>
            <a:endParaRPr lang="ru-RU" sz="32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285852" y="2071678"/>
            <a:ext cx="5214974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arenR"/>
            </a:pPr>
            <a:r>
              <a:rPr lang="ru-RU" sz="4400" b="1" dirty="0" smtClean="0">
                <a:solidFill>
                  <a:srgbClr val="FFFF00"/>
                </a:solidFill>
                <a:hlinkClick r:id="rId4" action="ppaction://hlinksldjump"/>
              </a:rPr>
              <a:t>Медведи и ежи.</a:t>
            </a:r>
            <a:endParaRPr lang="ru-RU" sz="4400" b="1" dirty="0" smtClean="0">
              <a:solidFill>
                <a:srgbClr val="FFFF00"/>
              </a:solidFill>
            </a:endParaRPr>
          </a:p>
          <a:p>
            <a:pPr marL="342900" indent="-342900">
              <a:buAutoNum type="arabicParenR"/>
            </a:pPr>
            <a:r>
              <a:rPr lang="ru-RU" sz="4400" b="1" dirty="0" smtClean="0">
                <a:solidFill>
                  <a:srgbClr val="FFFF00"/>
                </a:solidFill>
                <a:hlinkClick r:id="rId5" action="ppaction://hlinksldjump"/>
              </a:rPr>
              <a:t>Кроты и хомяки.</a:t>
            </a:r>
            <a:endParaRPr lang="ru-RU" sz="4400" b="1" dirty="0" smtClean="0">
              <a:solidFill>
                <a:srgbClr val="FFFF00"/>
              </a:solidFill>
            </a:endParaRPr>
          </a:p>
          <a:p>
            <a:pPr marL="342900" indent="-342900">
              <a:buAutoNum type="arabicParenR"/>
            </a:pPr>
            <a:r>
              <a:rPr lang="ru-RU" sz="4400" b="1" dirty="0" smtClean="0">
                <a:solidFill>
                  <a:srgbClr val="FFFF00"/>
                </a:solidFill>
                <a:hlinkClick r:id="rId4" action="ppaction://hlinksldjump"/>
              </a:rPr>
              <a:t>Волки и лисицы.</a:t>
            </a:r>
            <a:endParaRPr lang="ru-RU" sz="4400" b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 rot="19644127">
            <a:off x="929394" y="2135687"/>
            <a:ext cx="6265882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9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ПОДУМАЙ!</a:t>
            </a:r>
            <a:endParaRPr lang="ru-RU" sz="96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3" name="Picture 24" descr="3eda8e6a6ed1a89df4bdfab3554d74b2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86380" y="3429000"/>
            <a:ext cx="2343136" cy="24756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Управляющая кнопка: возврат 4">
            <a:hlinkClick r:id="" action="ppaction://hlinkshowjump?jump=lastslideviewed" highlightClick="1"/>
          </p:cNvPr>
          <p:cNvSpPr/>
          <p:nvPr/>
        </p:nvSpPr>
        <p:spPr>
          <a:xfrm>
            <a:off x="8072462" y="5857892"/>
            <a:ext cx="785818" cy="785818"/>
          </a:xfrm>
          <a:prstGeom prst="actionButtonRetur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 l="27941" t="19608" r="21324" b="29412"/>
          <a:stretch>
            <a:fillRect/>
          </a:stretch>
        </p:blipFill>
        <p:spPr bwMode="auto">
          <a:xfrm>
            <a:off x="-180528" y="0"/>
            <a:ext cx="932452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179512" y="1268760"/>
            <a:ext cx="875020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8000" b="1" dirty="0">
              <a:solidFill>
                <a:srgbClr val="FFFF00"/>
              </a:solidFill>
              <a:latin typeface="Monotype Corsiva" pitchFamily="66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475656" y="1052736"/>
            <a:ext cx="58109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bg1"/>
                </a:solidFill>
              </a:rPr>
              <a:t> </a:t>
            </a:r>
            <a:endParaRPr lang="ru-RU" sz="2800" b="1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286000" y="2967335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611560" y="1196752"/>
            <a:ext cx="7704856" cy="49552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Цель</a:t>
            </a:r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учить </a:t>
            </a:r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детей видеть изменения природы осенью</a:t>
            </a:r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активизировать </a:t>
            </a:r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познавательную деятельность, расширять объём природоведческих знаний, </a:t>
            </a:r>
            <a:endParaRPr lang="ru-RU" sz="28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развивать </a:t>
            </a:r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сообразительность, любознательность, внимание, воспитывать экологически культурную личность, способную любить родную природу, охранять и беречь её.</a:t>
            </a:r>
            <a:endParaRPr lang="ru-RU" sz="2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 rot="19716815">
            <a:off x="746104" y="2075680"/>
            <a:ext cx="7000924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96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МОЛОДЦЫ!</a:t>
            </a:r>
            <a:endParaRPr lang="ru-RU" sz="9600" b="1" cap="none" spc="0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pic>
        <p:nvPicPr>
          <p:cNvPr id="3" name="Picture 42" descr="slubovvvuss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72132" y="3080566"/>
            <a:ext cx="2424118" cy="31331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25" descr="pat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00100" y="214290"/>
            <a:ext cx="2500330" cy="2306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Управляющая кнопка: в начало 4">
            <a:hlinkClick r:id="rId5" action="ppaction://hlinksldjump" highlightClick="1"/>
          </p:cNvPr>
          <p:cNvSpPr/>
          <p:nvPr/>
        </p:nvSpPr>
        <p:spPr>
          <a:xfrm>
            <a:off x="8215338" y="5857892"/>
            <a:ext cx="714380" cy="785794"/>
          </a:xfrm>
          <a:prstGeom prst="actionButtonBeginning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лако 1"/>
          <p:cNvSpPr/>
          <p:nvPr/>
        </p:nvSpPr>
        <p:spPr>
          <a:xfrm>
            <a:off x="1357290" y="2500306"/>
            <a:ext cx="1343028" cy="1071570"/>
          </a:xfrm>
          <a:prstGeom prst="cloud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Облако 2"/>
          <p:cNvSpPr/>
          <p:nvPr/>
        </p:nvSpPr>
        <p:spPr>
          <a:xfrm>
            <a:off x="2214546" y="4071942"/>
            <a:ext cx="1343028" cy="1071570"/>
          </a:xfrm>
          <a:prstGeom prst="cloud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b="1" dirty="0"/>
          </a:p>
        </p:txBody>
      </p:sp>
      <p:sp>
        <p:nvSpPr>
          <p:cNvPr id="4" name="Облако 3"/>
          <p:cNvSpPr/>
          <p:nvPr/>
        </p:nvSpPr>
        <p:spPr>
          <a:xfrm>
            <a:off x="3214678" y="5572140"/>
            <a:ext cx="1343028" cy="1071570"/>
          </a:xfrm>
          <a:prstGeom prst="cloud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блако 4"/>
          <p:cNvSpPr/>
          <p:nvPr/>
        </p:nvSpPr>
        <p:spPr>
          <a:xfrm>
            <a:off x="3000364" y="1928802"/>
            <a:ext cx="1343028" cy="1071570"/>
          </a:xfrm>
          <a:prstGeom prst="cloud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блако 5"/>
          <p:cNvSpPr/>
          <p:nvPr/>
        </p:nvSpPr>
        <p:spPr>
          <a:xfrm>
            <a:off x="3929058" y="3857628"/>
            <a:ext cx="1343028" cy="1071570"/>
          </a:xfrm>
          <a:prstGeom prst="cloud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блако 6"/>
          <p:cNvSpPr/>
          <p:nvPr/>
        </p:nvSpPr>
        <p:spPr>
          <a:xfrm>
            <a:off x="5500694" y="5429264"/>
            <a:ext cx="1343028" cy="1071570"/>
          </a:xfrm>
          <a:prstGeom prst="cloud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блако 7"/>
          <p:cNvSpPr/>
          <p:nvPr/>
        </p:nvSpPr>
        <p:spPr>
          <a:xfrm>
            <a:off x="7358082" y="5500702"/>
            <a:ext cx="1343028" cy="1071570"/>
          </a:xfrm>
          <a:prstGeom prst="cloud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блако 8"/>
          <p:cNvSpPr/>
          <p:nvPr/>
        </p:nvSpPr>
        <p:spPr>
          <a:xfrm>
            <a:off x="4786314" y="2357430"/>
            <a:ext cx="1343028" cy="1071570"/>
          </a:xfrm>
          <a:prstGeom prst="cloud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блако 9"/>
          <p:cNvSpPr/>
          <p:nvPr/>
        </p:nvSpPr>
        <p:spPr>
          <a:xfrm>
            <a:off x="5643570" y="4071942"/>
            <a:ext cx="1343028" cy="1071570"/>
          </a:xfrm>
          <a:prstGeom prst="cloud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блако 10"/>
          <p:cNvSpPr/>
          <p:nvPr/>
        </p:nvSpPr>
        <p:spPr>
          <a:xfrm>
            <a:off x="7358082" y="1714488"/>
            <a:ext cx="1343028" cy="1071570"/>
          </a:xfrm>
          <a:prstGeom prst="cloud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блако 11"/>
          <p:cNvSpPr/>
          <p:nvPr/>
        </p:nvSpPr>
        <p:spPr>
          <a:xfrm>
            <a:off x="857224" y="5357826"/>
            <a:ext cx="1343028" cy="1071570"/>
          </a:xfrm>
          <a:prstGeom prst="cloud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блако 12"/>
          <p:cNvSpPr/>
          <p:nvPr/>
        </p:nvSpPr>
        <p:spPr>
          <a:xfrm>
            <a:off x="428596" y="3786190"/>
            <a:ext cx="1343028" cy="1071570"/>
          </a:xfrm>
          <a:prstGeom prst="cloud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Облако 13"/>
          <p:cNvSpPr/>
          <p:nvPr/>
        </p:nvSpPr>
        <p:spPr>
          <a:xfrm>
            <a:off x="7358082" y="4071942"/>
            <a:ext cx="1343028" cy="1071570"/>
          </a:xfrm>
          <a:prstGeom prst="cloud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Облако 14"/>
          <p:cNvSpPr/>
          <p:nvPr/>
        </p:nvSpPr>
        <p:spPr>
          <a:xfrm>
            <a:off x="6500826" y="2928934"/>
            <a:ext cx="1343028" cy="1071570"/>
          </a:xfrm>
          <a:prstGeom prst="cloud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Облако 15"/>
          <p:cNvSpPr/>
          <p:nvPr/>
        </p:nvSpPr>
        <p:spPr>
          <a:xfrm>
            <a:off x="5857884" y="857232"/>
            <a:ext cx="1343028" cy="1071570"/>
          </a:xfrm>
          <a:prstGeom prst="cloud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357158" y="357166"/>
            <a:ext cx="51435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dirty="0" smtClean="0"/>
              <a:t>ВЫБЕРИ ВОПРОС</a:t>
            </a:r>
            <a:endParaRPr lang="ru-RU" sz="4800" b="1" dirty="0"/>
          </a:p>
        </p:txBody>
      </p:sp>
      <p:sp>
        <p:nvSpPr>
          <p:cNvPr id="18" name="TextBox 17"/>
          <p:cNvSpPr txBox="1"/>
          <p:nvPr/>
        </p:nvSpPr>
        <p:spPr>
          <a:xfrm>
            <a:off x="1714480" y="2500307"/>
            <a:ext cx="78581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b="1" dirty="0" smtClean="0">
                <a:hlinkClick r:id="rId3" action="ppaction://hlinksldjump"/>
              </a:rPr>
              <a:t>1</a:t>
            </a:r>
            <a:endParaRPr lang="ru-RU" sz="6000" b="1" dirty="0"/>
          </a:p>
        </p:txBody>
      </p:sp>
      <p:sp>
        <p:nvSpPr>
          <p:cNvPr id="19" name="TextBox 18"/>
          <p:cNvSpPr txBox="1"/>
          <p:nvPr/>
        </p:nvSpPr>
        <p:spPr>
          <a:xfrm>
            <a:off x="857224" y="3786191"/>
            <a:ext cx="64294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b="1" dirty="0" smtClean="0">
                <a:hlinkClick r:id="rId4" action="ppaction://hlinksldjump"/>
              </a:rPr>
              <a:t>2</a:t>
            </a:r>
            <a:endParaRPr lang="ru-RU" sz="6000" b="1" dirty="0"/>
          </a:p>
        </p:txBody>
      </p:sp>
      <p:sp>
        <p:nvSpPr>
          <p:cNvPr id="20" name="TextBox 19"/>
          <p:cNvSpPr txBox="1"/>
          <p:nvPr/>
        </p:nvSpPr>
        <p:spPr>
          <a:xfrm>
            <a:off x="1214414" y="5357826"/>
            <a:ext cx="85725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b="1" dirty="0" smtClean="0">
                <a:hlinkClick r:id="rId5" action="ppaction://hlinksldjump"/>
              </a:rPr>
              <a:t>3</a:t>
            </a:r>
            <a:endParaRPr lang="ru-RU" sz="6000" b="1" dirty="0"/>
          </a:p>
        </p:txBody>
      </p:sp>
      <p:sp>
        <p:nvSpPr>
          <p:cNvPr id="22" name="TextBox 21"/>
          <p:cNvSpPr txBox="1"/>
          <p:nvPr/>
        </p:nvSpPr>
        <p:spPr>
          <a:xfrm>
            <a:off x="2571736" y="4071942"/>
            <a:ext cx="78581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b="1" dirty="0" smtClean="0">
                <a:hlinkClick r:id="rId6" action="ppaction://hlinksldjump"/>
              </a:rPr>
              <a:t>4</a:t>
            </a:r>
            <a:endParaRPr lang="ru-RU" sz="6000" b="1" dirty="0"/>
          </a:p>
        </p:txBody>
      </p:sp>
      <p:sp>
        <p:nvSpPr>
          <p:cNvPr id="23" name="TextBox 22"/>
          <p:cNvSpPr txBox="1"/>
          <p:nvPr/>
        </p:nvSpPr>
        <p:spPr>
          <a:xfrm>
            <a:off x="3643306" y="5572140"/>
            <a:ext cx="71438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b="1" dirty="0" smtClean="0">
                <a:hlinkClick r:id="rId7" action="ppaction://hlinksldjump"/>
              </a:rPr>
              <a:t>5</a:t>
            </a:r>
            <a:endParaRPr lang="ru-RU" sz="6000" b="1" dirty="0"/>
          </a:p>
        </p:txBody>
      </p:sp>
      <p:sp>
        <p:nvSpPr>
          <p:cNvPr id="24" name="TextBox 23"/>
          <p:cNvSpPr txBox="1"/>
          <p:nvPr/>
        </p:nvSpPr>
        <p:spPr>
          <a:xfrm>
            <a:off x="4286248" y="3857628"/>
            <a:ext cx="78581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b="1" dirty="0" smtClean="0">
                <a:hlinkClick r:id="rId8" action="ppaction://hlinksldjump"/>
              </a:rPr>
              <a:t>6</a:t>
            </a:r>
            <a:endParaRPr lang="ru-RU" sz="6000" b="1" dirty="0"/>
          </a:p>
        </p:txBody>
      </p:sp>
      <p:sp>
        <p:nvSpPr>
          <p:cNvPr id="25" name="TextBox 24"/>
          <p:cNvSpPr txBox="1"/>
          <p:nvPr/>
        </p:nvSpPr>
        <p:spPr>
          <a:xfrm>
            <a:off x="3428992" y="1928802"/>
            <a:ext cx="71438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b="1" dirty="0" smtClean="0">
                <a:hlinkClick r:id="rId9" action="ppaction://hlinksldjump"/>
              </a:rPr>
              <a:t>7</a:t>
            </a:r>
            <a:endParaRPr lang="ru-RU" sz="6000" b="1" dirty="0"/>
          </a:p>
        </p:txBody>
      </p:sp>
      <p:sp>
        <p:nvSpPr>
          <p:cNvPr id="26" name="TextBox 25"/>
          <p:cNvSpPr txBox="1"/>
          <p:nvPr/>
        </p:nvSpPr>
        <p:spPr>
          <a:xfrm>
            <a:off x="5214942" y="2357430"/>
            <a:ext cx="71438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b="1" dirty="0" smtClean="0">
                <a:hlinkClick r:id="rId10" action="ppaction://hlinksldjump"/>
              </a:rPr>
              <a:t>8</a:t>
            </a:r>
            <a:endParaRPr lang="ru-RU" sz="6000" b="1" dirty="0"/>
          </a:p>
        </p:txBody>
      </p:sp>
      <p:sp>
        <p:nvSpPr>
          <p:cNvPr id="27" name="TextBox 26"/>
          <p:cNvSpPr txBox="1"/>
          <p:nvPr/>
        </p:nvSpPr>
        <p:spPr>
          <a:xfrm>
            <a:off x="6000760" y="4071942"/>
            <a:ext cx="71438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b="1" dirty="0" smtClean="0">
                <a:hlinkClick r:id="rId11" action="ppaction://hlinksldjump"/>
              </a:rPr>
              <a:t>9</a:t>
            </a:r>
            <a:endParaRPr lang="ru-RU" sz="6000" b="1" dirty="0"/>
          </a:p>
        </p:txBody>
      </p:sp>
      <p:sp>
        <p:nvSpPr>
          <p:cNvPr id="28" name="TextBox 27"/>
          <p:cNvSpPr txBox="1"/>
          <p:nvPr/>
        </p:nvSpPr>
        <p:spPr>
          <a:xfrm>
            <a:off x="5715008" y="5429264"/>
            <a:ext cx="107157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b="1" dirty="0" smtClean="0">
                <a:hlinkClick r:id="rId12" action="ppaction://hlinksldjump"/>
              </a:rPr>
              <a:t>10</a:t>
            </a:r>
            <a:endParaRPr lang="ru-RU" sz="6000" b="1" dirty="0"/>
          </a:p>
        </p:txBody>
      </p:sp>
      <p:sp>
        <p:nvSpPr>
          <p:cNvPr id="29" name="TextBox 28"/>
          <p:cNvSpPr txBox="1"/>
          <p:nvPr/>
        </p:nvSpPr>
        <p:spPr>
          <a:xfrm>
            <a:off x="7572396" y="5500702"/>
            <a:ext cx="121444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b="1" dirty="0" smtClean="0">
                <a:hlinkClick r:id="rId13" action="ppaction://hlinksldjump"/>
              </a:rPr>
              <a:t>11</a:t>
            </a:r>
            <a:endParaRPr lang="ru-RU" sz="6000" b="1" dirty="0"/>
          </a:p>
        </p:txBody>
      </p:sp>
      <p:sp>
        <p:nvSpPr>
          <p:cNvPr id="30" name="TextBox 29"/>
          <p:cNvSpPr txBox="1"/>
          <p:nvPr/>
        </p:nvSpPr>
        <p:spPr>
          <a:xfrm>
            <a:off x="7500958" y="4071942"/>
            <a:ext cx="128588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b="1" dirty="0" smtClean="0">
                <a:hlinkClick r:id="rId14" action="ppaction://hlinksldjump"/>
              </a:rPr>
              <a:t>12</a:t>
            </a:r>
            <a:endParaRPr lang="ru-RU" sz="6000" b="1" dirty="0"/>
          </a:p>
        </p:txBody>
      </p:sp>
      <p:sp>
        <p:nvSpPr>
          <p:cNvPr id="31" name="TextBox 30"/>
          <p:cNvSpPr txBox="1"/>
          <p:nvPr/>
        </p:nvSpPr>
        <p:spPr>
          <a:xfrm>
            <a:off x="6643702" y="2928934"/>
            <a:ext cx="121444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b="1" dirty="0" smtClean="0">
                <a:hlinkClick r:id="rId15" action="ppaction://hlinksldjump"/>
              </a:rPr>
              <a:t>13</a:t>
            </a:r>
            <a:endParaRPr lang="ru-RU" sz="6000" b="1" dirty="0"/>
          </a:p>
        </p:txBody>
      </p:sp>
      <p:sp>
        <p:nvSpPr>
          <p:cNvPr id="32" name="TextBox 31"/>
          <p:cNvSpPr txBox="1"/>
          <p:nvPr/>
        </p:nvSpPr>
        <p:spPr>
          <a:xfrm>
            <a:off x="7500958" y="1714488"/>
            <a:ext cx="121444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b="1" dirty="0" smtClean="0">
                <a:hlinkClick r:id="rId16" action="ppaction://hlinksldjump"/>
              </a:rPr>
              <a:t>14</a:t>
            </a:r>
            <a:endParaRPr lang="ru-RU" sz="6000" b="1" dirty="0"/>
          </a:p>
        </p:txBody>
      </p:sp>
      <p:sp>
        <p:nvSpPr>
          <p:cNvPr id="33" name="TextBox 32"/>
          <p:cNvSpPr txBox="1"/>
          <p:nvPr/>
        </p:nvSpPr>
        <p:spPr>
          <a:xfrm>
            <a:off x="6000760" y="857232"/>
            <a:ext cx="128588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b="1" dirty="0" smtClean="0">
                <a:hlinkClick r:id="rId17" action="ppaction://hlinksldjump"/>
              </a:rPr>
              <a:t>15</a:t>
            </a:r>
            <a:endParaRPr lang="ru-RU" sz="6000" b="1" dirty="0"/>
          </a:p>
        </p:txBody>
      </p:sp>
      <p:pic>
        <p:nvPicPr>
          <p:cNvPr id="34" name="Picture 26" descr="37r3"/>
          <p:cNvPicPr>
            <a:picLocks noChangeAspect="1" noChangeArrowheads="1" noCrop="1"/>
          </p:cNvPicPr>
          <p:nvPr/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4572000" y="1214422"/>
            <a:ext cx="990600" cy="941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" name="Picture 24" descr="AG00434_"/>
          <p:cNvPicPr>
            <a:picLocks noChangeAspect="1" noChangeArrowheads="1" noCrop="1"/>
          </p:cNvPicPr>
          <p:nvPr/>
        </p:nvPicPr>
        <p:blipFill>
          <a:blip r:embed="rId19" cstate="print"/>
          <a:srcRect/>
          <a:stretch>
            <a:fillRect/>
          </a:stretch>
        </p:blipFill>
        <p:spPr bwMode="auto">
          <a:xfrm>
            <a:off x="2714612" y="3143248"/>
            <a:ext cx="1524000" cy="1095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" name="Picture 24" descr="AG00434_"/>
          <p:cNvPicPr>
            <a:picLocks noChangeAspect="1" noChangeArrowheads="1" noCrop="1"/>
          </p:cNvPicPr>
          <p:nvPr/>
        </p:nvPicPr>
        <p:blipFill>
          <a:blip r:embed="rId19" cstate="print"/>
          <a:srcRect/>
          <a:stretch>
            <a:fillRect/>
          </a:stretch>
        </p:blipFill>
        <p:spPr bwMode="auto">
          <a:xfrm>
            <a:off x="3857620" y="5000636"/>
            <a:ext cx="1524000" cy="1095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" name="Picture 24" descr="AG00434_"/>
          <p:cNvPicPr>
            <a:picLocks noChangeAspect="1" noChangeArrowheads="1" noCrop="1"/>
          </p:cNvPicPr>
          <p:nvPr/>
        </p:nvPicPr>
        <p:blipFill>
          <a:blip r:embed="rId19" cstate="print"/>
          <a:srcRect/>
          <a:stretch>
            <a:fillRect/>
          </a:stretch>
        </p:blipFill>
        <p:spPr bwMode="auto">
          <a:xfrm>
            <a:off x="1571604" y="1428736"/>
            <a:ext cx="1524000" cy="1095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" name="Picture 24" descr="AG00434_"/>
          <p:cNvPicPr>
            <a:picLocks noChangeAspect="1" noChangeArrowheads="1" noCrop="1"/>
          </p:cNvPicPr>
          <p:nvPr/>
        </p:nvPicPr>
        <p:blipFill>
          <a:blip r:embed="rId19" cstate="print"/>
          <a:srcRect/>
          <a:stretch>
            <a:fillRect/>
          </a:stretch>
        </p:blipFill>
        <p:spPr bwMode="auto">
          <a:xfrm>
            <a:off x="7358082" y="571480"/>
            <a:ext cx="1524000" cy="1095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" name="Picture 24" descr="AG00434_"/>
          <p:cNvPicPr>
            <a:picLocks noChangeAspect="1" noChangeArrowheads="1" noCrop="1"/>
          </p:cNvPicPr>
          <p:nvPr/>
        </p:nvPicPr>
        <p:blipFill>
          <a:blip r:embed="rId19" cstate="print"/>
          <a:srcRect/>
          <a:stretch>
            <a:fillRect/>
          </a:stretch>
        </p:blipFill>
        <p:spPr bwMode="auto">
          <a:xfrm>
            <a:off x="214282" y="4929198"/>
            <a:ext cx="1524000" cy="1095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" name="Picture 24" descr="AG00434_"/>
          <p:cNvPicPr>
            <a:picLocks noChangeAspect="1" noChangeArrowheads="1" noCrop="1"/>
          </p:cNvPicPr>
          <p:nvPr/>
        </p:nvPicPr>
        <p:blipFill>
          <a:blip r:embed="rId19" cstate="print"/>
          <a:srcRect/>
          <a:stretch>
            <a:fillRect/>
          </a:stretch>
        </p:blipFill>
        <p:spPr bwMode="auto">
          <a:xfrm>
            <a:off x="4929190" y="3500438"/>
            <a:ext cx="1524000" cy="1095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" name="Picture 24" descr="AG00434_"/>
          <p:cNvPicPr>
            <a:picLocks noChangeAspect="1" noChangeArrowheads="1" noCrop="1"/>
          </p:cNvPicPr>
          <p:nvPr/>
        </p:nvPicPr>
        <p:blipFill>
          <a:blip r:embed="rId19" cstate="print"/>
          <a:srcRect/>
          <a:stretch>
            <a:fillRect/>
          </a:stretch>
        </p:blipFill>
        <p:spPr bwMode="auto">
          <a:xfrm>
            <a:off x="6357950" y="5072074"/>
            <a:ext cx="1524000" cy="1095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 l="27941" t="19608" r="21324" b="29412"/>
          <a:stretch>
            <a:fillRect/>
          </a:stretch>
        </p:blipFill>
        <p:spPr bwMode="auto">
          <a:xfrm>
            <a:off x="0" y="-24872"/>
            <a:ext cx="9144000" cy="68828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928662" y="714356"/>
            <a:ext cx="385765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chemeClr val="bg1"/>
                </a:solidFill>
              </a:rPr>
              <a:t>Когда становятся дни короче ночи?</a:t>
            </a:r>
            <a:endParaRPr lang="ru-RU" sz="3200" b="1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71538" y="2000240"/>
            <a:ext cx="6643734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arenR"/>
            </a:pPr>
            <a:r>
              <a:rPr lang="ru-RU" sz="4400" b="1" dirty="0" smtClean="0">
                <a:solidFill>
                  <a:srgbClr val="FFFF00"/>
                </a:solidFill>
                <a:hlinkClick r:id="rId4" action="ppaction://hlinksldjump"/>
              </a:rPr>
              <a:t>22 июня.</a:t>
            </a:r>
            <a:endParaRPr lang="ru-RU" sz="4400" b="1" dirty="0" smtClean="0">
              <a:solidFill>
                <a:srgbClr val="FFFF00"/>
              </a:solidFill>
            </a:endParaRPr>
          </a:p>
          <a:p>
            <a:pPr marL="342900" indent="-342900">
              <a:buAutoNum type="arabicParenR"/>
            </a:pPr>
            <a:r>
              <a:rPr lang="ru-RU" sz="4400" b="1" dirty="0" smtClean="0">
                <a:solidFill>
                  <a:srgbClr val="FFFF00"/>
                </a:solidFill>
                <a:hlinkClick r:id="rId4" action="ppaction://hlinksldjump"/>
              </a:rPr>
              <a:t>1 сентября.</a:t>
            </a:r>
            <a:endParaRPr lang="ru-RU" sz="4400" b="1" dirty="0" smtClean="0">
              <a:solidFill>
                <a:srgbClr val="FFFF00"/>
              </a:solidFill>
            </a:endParaRPr>
          </a:p>
          <a:p>
            <a:pPr marL="342900" indent="-342900">
              <a:buAutoNum type="arabicParenR"/>
            </a:pPr>
            <a:r>
              <a:rPr lang="ru-RU" sz="4400" b="1" dirty="0" smtClean="0">
                <a:solidFill>
                  <a:srgbClr val="FFFF00"/>
                </a:solidFill>
                <a:hlinkClick r:id="rId4" action="ppaction://hlinksldjump"/>
              </a:rPr>
              <a:t>С переводом стрелок часов на час вперёд.</a:t>
            </a:r>
            <a:endParaRPr lang="ru-RU" sz="4400" b="1" dirty="0" smtClean="0">
              <a:solidFill>
                <a:srgbClr val="FFFF00"/>
              </a:solidFill>
            </a:endParaRPr>
          </a:p>
          <a:p>
            <a:pPr marL="342900" indent="-342900">
              <a:buAutoNum type="arabicParenR"/>
            </a:pPr>
            <a:r>
              <a:rPr lang="ru-RU" sz="4400" b="1" dirty="0" smtClean="0">
                <a:solidFill>
                  <a:srgbClr val="FFFF00"/>
                </a:solidFill>
                <a:hlinkClick r:id="rId5" action="ppaction://hlinksldjump"/>
              </a:rPr>
              <a:t>23 сентября.</a:t>
            </a:r>
            <a:endParaRPr lang="ru-RU" sz="4400" b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 l="27941" t="19608" r="21324" b="29412"/>
          <a:stretch>
            <a:fillRect/>
          </a:stretch>
        </p:blipFill>
        <p:spPr bwMode="auto">
          <a:xfrm>
            <a:off x="0" y="-24872"/>
            <a:ext cx="9144000" cy="68828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857224" y="642918"/>
            <a:ext cx="628654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chemeClr val="bg1"/>
                </a:solidFill>
              </a:rPr>
              <a:t>Какой месяц в народе раньше называли </a:t>
            </a:r>
            <a:r>
              <a:rPr lang="ru-RU" sz="3200" b="1" dirty="0" err="1" smtClean="0">
                <a:solidFill>
                  <a:schemeClr val="bg1"/>
                </a:solidFill>
              </a:rPr>
              <a:t>листопадником</a:t>
            </a:r>
            <a:r>
              <a:rPr lang="ru-RU" sz="3200" b="1" dirty="0" smtClean="0">
                <a:solidFill>
                  <a:schemeClr val="bg1"/>
                </a:solidFill>
              </a:rPr>
              <a:t>?</a:t>
            </a:r>
            <a:endParaRPr lang="ru-RU" sz="3200" b="1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71538" y="2071678"/>
            <a:ext cx="7000924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arenR"/>
            </a:pPr>
            <a:r>
              <a:rPr lang="ru-RU" sz="4400" b="1" dirty="0" smtClean="0">
                <a:solidFill>
                  <a:srgbClr val="FFFF00"/>
                </a:solidFill>
                <a:hlinkClick r:id="rId4" action="ppaction://hlinksldjump"/>
              </a:rPr>
              <a:t>Сентябрь.</a:t>
            </a:r>
            <a:endParaRPr lang="ru-RU" sz="4400" b="1" dirty="0" smtClean="0">
              <a:solidFill>
                <a:srgbClr val="FFFF00"/>
              </a:solidFill>
            </a:endParaRPr>
          </a:p>
          <a:p>
            <a:pPr marL="342900" indent="-342900">
              <a:buAutoNum type="arabicParenR"/>
            </a:pPr>
            <a:r>
              <a:rPr lang="ru-RU" sz="4400" b="1" dirty="0" smtClean="0">
                <a:solidFill>
                  <a:srgbClr val="FFFF00"/>
                </a:solidFill>
                <a:hlinkClick r:id="rId5" action="ppaction://hlinksldjump"/>
              </a:rPr>
              <a:t>Октябрь.</a:t>
            </a:r>
            <a:endParaRPr lang="ru-RU" sz="4400" b="1" dirty="0" smtClean="0">
              <a:solidFill>
                <a:srgbClr val="FFFF00"/>
              </a:solidFill>
            </a:endParaRPr>
          </a:p>
          <a:p>
            <a:pPr marL="342900" indent="-342900">
              <a:buAutoNum type="arabicParenR"/>
            </a:pPr>
            <a:r>
              <a:rPr lang="ru-RU" sz="4400" b="1" dirty="0" smtClean="0">
                <a:solidFill>
                  <a:srgbClr val="FFFF00"/>
                </a:solidFill>
                <a:hlinkClick r:id="rId4" action="ppaction://hlinksldjump"/>
              </a:rPr>
              <a:t>Ноябрь.</a:t>
            </a:r>
            <a:endParaRPr lang="ru-RU" sz="4400" b="1" dirty="0" smtClean="0">
              <a:solidFill>
                <a:srgbClr val="FFFF00"/>
              </a:solidFill>
            </a:endParaRPr>
          </a:p>
          <a:p>
            <a:pPr marL="342900" indent="-342900"/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 l="27941" t="19608" r="21324" b="29412"/>
          <a:stretch>
            <a:fillRect/>
          </a:stretch>
        </p:blipFill>
        <p:spPr bwMode="auto">
          <a:xfrm>
            <a:off x="0" y="0"/>
            <a:ext cx="9144000" cy="68828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1214414" y="785794"/>
            <a:ext cx="592935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chemeClr val="bg1"/>
                </a:solidFill>
              </a:rPr>
              <a:t>Как называли пору теплой погоды осенью?</a:t>
            </a:r>
            <a:endParaRPr lang="ru-RU" sz="3200" b="1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428728" y="2143116"/>
            <a:ext cx="5143536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arenR"/>
            </a:pPr>
            <a:r>
              <a:rPr lang="ru-RU" sz="4400" b="1" dirty="0" smtClean="0">
                <a:solidFill>
                  <a:srgbClr val="FFFF00"/>
                </a:solidFill>
                <a:hlinkClick r:id="rId4" action="ppaction://hlinksldjump"/>
              </a:rPr>
              <a:t>Ясные деньки.</a:t>
            </a:r>
            <a:endParaRPr lang="ru-RU" sz="4400" b="1" dirty="0" smtClean="0">
              <a:solidFill>
                <a:srgbClr val="FFFF00"/>
              </a:solidFill>
            </a:endParaRPr>
          </a:p>
          <a:p>
            <a:pPr marL="342900" indent="-342900">
              <a:buAutoNum type="arabicParenR"/>
            </a:pPr>
            <a:r>
              <a:rPr lang="ru-RU" sz="4400" b="1" dirty="0" smtClean="0">
                <a:solidFill>
                  <a:srgbClr val="FFFF00"/>
                </a:solidFill>
                <a:hlinkClick r:id="rId5" action="ppaction://hlinksldjump"/>
              </a:rPr>
              <a:t>Бабье лето.</a:t>
            </a:r>
            <a:endParaRPr lang="ru-RU" sz="4400" b="1" dirty="0" smtClean="0">
              <a:solidFill>
                <a:srgbClr val="FFFF00"/>
              </a:solidFill>
            </a:endParaRPr>
          </a:p>
          <a:p>
            <a:pPr marL="342900" indent="-342900">
              <a:buAutoNum type="arabicParenR"/>
            </a:pPr>
            <a:r>
              <a:rPr lang="ru-RU" sz="4400" b="1" dirty="0" smtClean="0">
                <a:solidFill>
                  <a:srgbClr val="FFFF00"/>
                </a:solidFill>
                <a:hlinkClick r:id="rId4" action="ppaction://hlinksldjump"/>
              </a:rPr>
              <a:t>Осенняя теплота.</a:t>
            </a:r>
            <a:endParaRPr lang="ru-RU" sz="4400" b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 l="27941" t="19608" r="21324" b="29412"/>
          <a:stretch>
            <a:fillRect/>
          </a:stretch>
        </p:blipFill>
        <p:spPr bwMode="auto">
          <a:xfrm>
            <a:off x="0" y="-24872"/>
            <a:ext cx="9144000" cy="68828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1142976" y="1071546"/>
            <a:ext cx="55721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chemeClr val="bg1"/>
                </a:solidFill>
              </a:rPr>
              <a:t>Каковы приметы осени?</a:t>
            </a:r>
            <a:endParaRPr lang="ru-RU" sz="3200" b="1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14282" y="1785925"/>
            <a:ext cx="8929718" cy="4678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arenR"/>
            </a:pPr>
            <a:r>
              <a:rPr lang="ru-RU" sz="4000" b="1" dirty="0" smtClean="0">
                <a:solidFill>
                  <a:srgbClr val="FFFF00"/>
                </a:solidFill>
                <a:hlinkClick r:id="rId4" action="ppaction://hlinksldjump"/>
              </a:rPr>
              <a:t>Солнце поднимается высоко и сильно греет, а день длиннее ночи.</a:t>
            </a:r>
            <a:endParaRPr lang="ru-RU" sz="4000" b="1" dirty="0" smtClean="0">
              <a:solidFill>
                <a:srgbClr val="FFFF00"/>
              </a:solidFill>
            </a:endParaRPr>
          </a:p>
          <a:p>
            <a:pPr marL="342900" indent="-342900">
              <a:buAutoNum type="arabicParenR"/>
            </a:pPr>
            <a:r>
              <a:rPr lang="ru-RU" sz="4000" b="1" dirty="0" smtClean="0">
                <a:solidFill>
                  <a:srgbClr val="FFFF00"/>
                </a:solidFill>
                <a:hlinkClick r:id="rId4" action="ppaction://hlinksldjump"/>
              </a:rPr>
              <a:t>Понижается температура воздуха и выпадает снег.</a:t>
            </a:r>
            <a:endParaRPr lang="ru-RU" sz="4000" b="1" dirty="0" smtClean="0">
              <a:solidFill>
                <a:srgbClr val="FFFF00"/>
              </a:solidFill>
            </a:endParaRPr>
          </a:p>
          <a:p>
            <a:pPr marL="342900" indent="-342900">
              <a:buAutoNum type="arabicParenR"/>
            </a:pPr>
            <a:r>
              <a:rPr lang="ru-RU" sz="4000" b="1" dirty="0" smtClean="0">
                <a:solidFill>
                  <a:srgbClr val="FFFF00"/>
                </a:solidFill>
                <a:hlinkClick r:id="rId5" action="ppaction://hlinksldjump"/>
              </a:rPr>
              <a:t>Стало холоднее, солнце поднимается невысоко,  ночью возможны заморозки.</a:t>
            </a:r>
            <a:endParaRPr lang="ru-RU" sz="4000" b="1" dirty="0" smtClean="0">
              <a:solidFill>
                <a:srgbClr val="FFFF00"/>
              </a:solidFill>
            </a:endParaRPr>
          </a:p>
          <a:p>
            <a:pPr marL="342900" indent="-342900"/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 l="27941" t="19608" r="21324" b="29412"/>
          <a:stretch>
            <a:fillRect/>
          </a:stretch>
        </p:blipFill>
        <p:spPr bwMode="auto">
          <a:xfrm>
            <a:off x="0" y="0"/>
            <a:ext cx="9144000" cy="68828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1000100" y="714356"/>
            <a:ext cx="492922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chemeClr val="bg1"/>
                </a:solidFill>
              </a:rPr>
              <a:t>Какая культура не считается зерновой?</a:t>
            </a:r>
            <a:endParaRPr lang="ru-RU" sz="3200" b="1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785918" y="2071678"/>
            <a:ext cx="5286412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arenR"/>
            </a:pPr>
            <a:r>
              <a:rPr lang="ru-RU" sz="4400" b="1" dirty="0" smtClean="0">
                <a:solidFill>
                  <a:srgbClr val="FFFF00"/>
                </a:solidFill>
                <a:hlinkClick r:id="rId4" action="ppaction://hlinksldjump"/>
              </a:rPr>
              <a:t>Кукуруза.</a:t>
            </a:r>
            <a:endParaRPr lang="ru-RU" sz="4400" b="1" dirty="0" smtClean="0">
              <a:solidFill>
                <a:srgbClr val="FFFF00"/>
              </a:solidFill>
            </a:endParaRPr>
          </a:p>
          <a:p>
            <a:pPr marL="342900" indent="-342900">
              <a:buAutoNum type="arabicParenR"/>
            </a:pPr>
            <a:r>
              <a:rPr lang="ru-RU" sz="4400" b="1" dirty="0" smtClean="0">
                <a:solidFill>
                  <a:srgbClr val="FFFF00"/>
                </a:solidFill>
                <a:hlinkClick r:id="rId5" action="ppaction://hlinksldjump"/>
              </a:rPr>
              <a:t>Фасоль.</a:t>
            </a:r>
            <a:endParaRPr lang="ru-RU" sz="4400" b="1" dirty="0" smtClean="0">
              <a:solidFill>
                <a:srgbClr val="FFFF00"/>
              </a:solidFill>
            </a:endParaRPr>
          </a:p>
          <a:p>
            <a:pPr marL="342900" indent="-342900">
              <a:buAutoNum type="arabicParenR"/>
            </a:pPr>
            <a:r>
              <a:rPr lang="ru-RU" sz="4400" b="1" dirty="0" smtClean="0">
                <a:solidFill>
                  <a:srgbClr val="FFFF00"/>
                </a:solidFill>
                <a:hlinkClick r:id="rId4" action="ppaction://hlinksldjump"/>
              </a:rPr>
              <a:t>Ячмень.</a:t>
            </a:r>
            <a:endParaRPr lang="ru-RU" sz="4400" b="1" dirty="0" smtClean="0">
              <a:solidFill>
                <a:srgbClr val="FFFF00"/>
              </a:solidFill>
            </a:endParaRPr>
          </a:p>
          <a:p>
            <a:pPr marL="342900" indent="-342900">
              <a:buAutoNum type="arabicParenR"/>
            </a:pPr>
            <a:r>
              <a:rPr lang="ru-RU" sz="4400" b="1" dirty="0" smtClean="0">
                <a:solidFill>
                  <a:srgbClr val="FFFF00"/>
                </a:solidFill>
                <a:hlinkClick r:id="rId4" action="ppaction://hlinksldjump"/>
              </a:rPr>
              <a:t>Пшеница.</a:t>
            </a:r>
            <a:endParaRPr lang="ru-RU" sz="4400" b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 l="27941" t="19608" r="21324" b="29412"/>
          <a:stretch>
            <a:fillRect/>
          </a:stretch>
        </p:blipFill>
        <p:spPr bwMode="auto">
          <a:xfrm>
            <a:off x="0" y="0"/>
            <a:ext cx="9144000" cy="68828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1142976" y="714356"/>
            <a:ext cx="528641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chemeClr val="bg1"/>
                </a:solidFill>
              </a:rPr>
              <a:t>Почему птицы улетают в теплые края?</a:t>
            </a:r>
            <a:endParaRPr lang="ru-RU" sz="3200" b="1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28662" y="2143116"/>
            <a:ext cx="7000924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arenR"/>
            </a:pPr>
            <a:r>
              <a:rPr lang="ru-RU" sz="4400" b="1" dirty="0" smtClean="0">
                <a:solidFill>
                  <a:srgbClr val="FFFF00"/>
                </a:solidFill>
                <a:hlinkClick r:id="rId4" action="ppaction://hlinksldjump"/>
              </a:rPr>
              <a:t>Становится холодно.</a:t>
            </a:r>
            <a:endParaRPr lang="ru-RU" sz="4400" b="1" dirty="0" smtClean="0">
              <a:solidFill>
                <a:srgbClr val="FFFF00"/>
              </a:solidFill>
            </a:endParaRPr>
          </a:p>
          <a:p>
            <a:pPr marL="342900" indent="-342900">
              <a:buAutoNum type="arabicParenR"/>
            </a:pPr>
            <a:r>
              <a:rPr lang="ru-RU" sz="4400" b="1" dirty="0" smtClean="0">
                <a:solidFill>
                  <a:srgbClr val="FFFF00"/>
                </a:solidFill>
                <a:hlinkClick r:id="rId4" action="ppaction://hlinksldjump"/>
              </a:rPr>
              <a:t>Чтобы вывести птенцов.</a:t>
            </a:r>
            <a:endParaRPr lang="ru-RU" sz="4400" b="1" dirty="0" smtClean="0">
              <a:solidFill>
                <a:srgbClr val="FFFF00"/>
              </a:solidFill>
            </a:endParaRPr>
          </a:p>
          <a:p>
            <a:pPr marL="342900" indent="-342900">
              <a:buAutoNum type="arabicParenR"/>
            </a:pPr>
            <a:r>
              <a:rPr lang="ru-RU" sz="4400" b="1" dirty="0" smtClean="0">
                <a:solidFill>
                  <a:srgbClr val="FFFF00"/>
                </a:solidFill>
                <a:hlinkClick r:id="rId5" action="ppaction://hlinksldjump"/>
              </a:rPr>
              <a:t>Отсутствие пищи.</a:t>
            </a:r>
            <a:endParaRPr lang="ru-RU" sz="4400" b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180</TotalTime>
  <Words>408</Words>
  <Application>Microsoft Office PowerPoint</Application>
  <PresentationFormat>Экран (4:3)</PresentationFormat>
  <Paragraphs>113</Paragraphs>
  <Slides>20</Slides>
  <Notes>20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Виолетта</dc:creator>
  <cp:lastModifiedBy>Максим</cp:lastModifiedBy>
  <cp:revision>22</cp:revision>
  <dcterms:created xsi:type="dcterms:W3CDTF">2009-10-10T10:49:26Z</dcterms:created>
  <dcterms:modified xsi:type="dcterms:W3CDTF">2014-10-16T10:45:10Z</dcterms:modified>
</cp:coreProperties>
</file>